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8.xml" ContentType="application/vnd.openxmlformats-officedocument.presentationml.tags+xml"/>
  <Override PartName="/ppt/tags/tag1.xml" ContentType="application/vnd.openxmlformats-officedocument.presentationml.tags+xml"/>
  <Override PartName="/ppt/tags/tag9.xml" ContentType="application/vnd.openxmlformats-officedocument.presentationml.tags+xml"/>
  <Override PartName="/ppt/tags/tag7.xml" ContentType="application/vnd.openxmlformats-officedocument.presentationml.tags+xml"/>
  <Override PartName="/ppt/tags/tag10.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ppt/tags/tag5.xml" ContentType="application/vnd.openxmlformats-officedocument.presentationml.tags+xml"/>
  <Override PartName="/docProps/app.xml" ContentType="application/vnd.openxmlformats-officedocument.extended-properties+xml"/>
  <Override PartName="/ppt/tags/tag4.xml" ContentType="application/vnd.openxmlformats-officedocument.presentationml.tags+xml"/>
  <Override PartName="/ppt/tags/tag3.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1f88709d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1f88709d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1b86ef1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1b86ef1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1b86ef11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1b86ef11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1b86ef1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1b86ef1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1b86ef11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1b86ef11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1f88709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1f88709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1f88709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1f88709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1f88709d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1f88709d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1f88709d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1f88709d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488097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980962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31611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5313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67638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4704588"/>
            <a:ext cx="1983232" cy="273844"/>
          </a:xfrm>
        </p:spPr>
        <p:txBody>
          <a:bodyPr/>
          <a:lstStyle/>
          <a:p>
            <a:fld id="{B61BEF0D-F0BB-DE4B-95CE-6DB70DBA9567}" type="datetimeFigureOut">
              <a:rPr lang="en-US" smtClean="0"/>
              <a:pPr/>
              <a:t>3/24/2020</a:t>
            </a:fld>
            <a:endParaRPr lang="en-US" dirty="0"/>
          </a:p>
        </p:txBody>
      </p:sp>
      <p:sp>
        <p:nvSpPr>
          <p:cNvPr id="5" name="Footer Placeholder 4"/>
          <p:cNvSpPr>
            <a:spLocks noGrp="1"/>
          </p:cNvSpPr>
          <p:nvPr>
            <p:ph type="ftr" sz="quarter" idx="11"/>
          </p:nvPr>
        </p:nvSpPr>
        <p:spPr>
          <a:xfrm>
            <a:off x="1637031" y="4704588"/>
            <a:ext cx="4745736" cy="273844"/>
          </a:xfrm>
        </p:spPr>
        <p:txBody>
          <a:bodyPr/>
          <a:lstStyle/>
          <a:p>
            <a:endParaRPr lang="en-US"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6943942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350336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902169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211072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787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124249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3/24/2020</a:t>
            </a:fld>
            <a:endParaRPr lang="en-US"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353500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B61BEF0D-F0BB-DE4B-95CE-6DB70DBA9567}" type="datetimeFigureOut">
              <a:rPr lang="en-US" smtClean="0"/>
              <a:pPr/>
              <a:t>3/24/2020</a:t>
            </a:fld>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419694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685800" rtl="0" eaLnBrk="1" latinLnBrk="0" hangingPunct="1">
        <a:lnSpc>
          <a:spcPct val="90000"/>
        </a:lnSpc>
        <a:spcBef>
          <a:spcPct val="0"/>
        </a:spcBef>
        <a:buNone/>
        <a:defRPr sz="405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m4a"/><Relationship Id="rId7" Type="http://schemas.openxmlformats.org/officeDocument/2006/relationships/image" Target="../media/image6.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0.m4a"/><Relationship Id="rId7" Type="http://schemas.openxmlformats.org/officeDocument/2006/relationships/image" Target="../media/image6.png"/><Relationship Id="rId2" Type="http://schemas.microsoft.com/office/2007/relationships/media" Target="../media/media10.m4a"/><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2.m4a"/><Relationship Id="rId7" Type="http://schemas.openxmlformats.org/officeDocument/2006/relationships/image" Target="../media/image6.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3.m4a"/><Relationship Id="rId7" Type="http://schemas.openxmlformats.org/officeDocument/2006/relationships/image" Target="../media/image5.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hyperlink" Target="https://sac.craniumcafe.com/login" TargetMode="External"/><Relationship Id="rId5" Type="http://schemas.openxmlformats.org/officeDocument/2006/relationships/notesSlide" Target="../notesSlides/notesSlide3.xml"/><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4.m4a"/><Relationship Id="rId7" Type="http://schemas.openxmlformats.org/officeDocument/2006/relationships/image" Target="../media/image5.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5.m4a"/><Relationship Id="rId7" Type="http://schemas.openxmlformats.org/officeDocument/2006/relationships/image" Target="../media/image5.png"/><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notesSlide" Target="../notesSlides/notesSlide5.xml"/><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6.m4a"/><Relationship Id="rId7" Type="http://schemas.openxmlformats.org/officeDocument/2006/relationships/image" Target="../media/image5.png"/><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7.m4a"/><Relationship Id="rId7" Type="http://schemas.openxmlformats.org/officeDocument/2006/relationships/image" Target="../media/image5.png"/><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8.m4a"/><Relationship Id="rId7" Type="http://schemas.openxmlformats.org/officeDocument/2006/relationships/image" Target="../media/image6.png"/><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9.m4a"/><Relationship Id="rId7" Type="http://schemas.openxmlformats.org/officeDocument/2006/relationships/image" Target="../media/image6.png"/><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Cranium Cafe</a:t>
            </a: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Crash Course</a:t>
            </a:r>
            <a:endParaRPr/>
          </a:p>
        </p:txBody>
      </p:sp>
      <p:pic>
        <p:nvPicPr>
          <p:cNvPr id="2" name="Recording (15)">
            <a:hlinkClick r:id="" action="ppaction://media"/>
            <a:extLst>
              <a:ext uri="{FF2B5EF4-FFF2-40B4-BE49-F238E27FC236}">
                <a16:creationId xmlns:a16="http://schemas.microsoft.com/office/drawing/2014/main" id="{CD7D30EA-E20A-4F1E-B7FE-3C177D1FC5A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37520" y="4366728"/>
            <a:ext cx="95396" cy="95396"/>
          </a:xfrm>
          <a:prstGeom prst="rect">
            <a:avLst/>
          </a:prstGeom>
        </p:spPr>
      </p:pic>
      <p:pic>
        <p:nvPicPr>
          <p:cNvPr id="9" name="Picture 8" descr="A close up of a sign&#10;&#10;Description automatically generated">
            <a:extLst>
              <a:ext uri="{FF2B5EF4-FFF2-40B4-BE49-F238E27FC236}">
                <a16:creationId xmlns:a16="http://schemas.microsoft.com/office/drawing/2014/main" id="{4DACD90B-4DE3-4CD3-ACA1-98A8BD9CDC35}"/>
              </a:ext>
            </a:extLst>
          </p:cNvPr>
          <p:cNvPicPr>
            <a:picLocks noChangeAspect="1"/>
          </p:cNvPicPr>
          <p:nvPr/>
        </p:nvPicPr>
        <p:blipFill>
          <a:blip r:embed="rId7"/>
          <a:stretch>
            <a:fillRect/>
          </a:stretch>
        </p:blipFill>
        <p:spPr>
          <a:xfrm>
            <a:off x="7334704" y="145722"/>
            <a:ext cx="1497596" cy="857805"/>
          </a:xfrm>
          <a:prstGeom prst="rect">
            <a:avLst/>
          </a:prstGeom>
        </p:spPr>
      </p:pic>
      <p:pic>
        <p:nvPicPr>
          <p:cNvPr id="11" name="Picture 10" descr="A picture containing bird&#10;&#10;Description automatically generated">
            <a:extLst>
              <a:ext uri="{FF2B5EF4-FFF2-40B4-BE49-F238E27FC236}">
                <a16:creationId xmlns:a16="http://schemas.microsoft.com/office/drawing/2014/main" id="{2A341E57-FEC0-4AB7-94B8-D1C3FA6414C6}"/>
              </a:ext>
            </a:extLst>
          </p:cNvPr>
          <p:cNvPicPr>
            <a:picLocks noChangeAspect="1"/>
          </p:cNvPicPr>
          <p:nvPr/>
        </p:nvPicPr>
        <p:blipFill>
          <a:blip r:embed="rId8"/>
          <a:stretch>
            <a:fillRect/>
          </a:stretch>
        </p:blipFill>
        <p:spPr>
          <a:xfrm>
            <a:off x="520519" y="4164581"/>
            <a:ext cx="2654865" cy="404294"/>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2870">
        <p15:prstTrans prst="fallOver"/>
      </p:transition>
    </mc:Choice>
    <mc:Fallback>
      <p:transition spd="slow" advClick="0" advTm="128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542" objId="2"/>
        <p14:stopEvt time="11452"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hope this was helpful.</a:t>
            </a:r>
            <a:endParaRPr dirty="0"/>
          </a:p>
        </p:txBody>
      </p:sp>
      <p:sp>
        <p:nvSpPr>
          <p:cNvPr id="114" name="Google Shape;114;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Please feel free to email one of your Instructional Assistants, Mark Canett if you have difficulty or need further guidance getting started on Cranium Cafe. If not, then you should be ready to begin contacting your VRC staff members when needed.  </a:t>
            </a:r>
            <a:endParaRPr dirty="0"/>
          </a:p>
          <a:p>
            <a:pPr marL="0" lvl="0" indent="0" algn="l" rtl="0">
              <a:spcBef>
                <a:spcPts val="1600"/>
              </a:spcBef>
              <a:spcAft>
                <a:spcPts val="0"/>
              </a:spcAft>
              <a:buNone/>
            </a:pPr>
            <a:endParaRPr dirty="0"/>
          </a:p>
          <a:p>
            <a:pPr marL="0" lvl="0" indent="0" algn="ctr" rtl="0">
              <a:spcBef>
                <a:spcPts val="1600"/>
              </a:spcBef>
              <a:spcAft>
                <a:spcPts val="1600"/>
              </a:spcAft>
              <a:buNone/>
            </a:pPr>
            <a:r>
              <a:rPr lang="en" sz="2800" dirty="0"/>
              <a:t>Canett_mark@sac.edu</a:t>
            </a:r>
            <a:endParaRPr sz="2800" dirty="0"/>
          </a:p>
        </p:txBody>
      </p:sp>
      <p:pic>
        <p:nvPicPr>
          <p:cNvPr id="2" name="Recorded Sound">
            <a:hlinkClick r:id="" action="ppaction://media"/>
            <a:extLst>
              <a:ext uri="{FF2B5EF4-FFF2-40B4-BE49-F238E27FC236}">
                <a16:creationId xmlns:a16="http://schemas.microsoft.com/office/drawing/2014/main" id="{A4F57BDA-1D96-4144-A9D6-0237AB9E2FD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23561" y="4366728"/>
            <a:ext cx="179157" cy="179157"/>
          </a:xfrm>
          <a:prstGeom prst="rect">
            <a:avLst/>
          </a:prstGeom>
        </p:spPr>
      </p:pic>
      <p:pic>
        <p:nvPicPr>
          <p:cNvPr id="5" name="Picture 4" descr="A close up of a sign&#10;&#10;Description automatically generated">
            <a:extLst>
              <a:ext uri="{FF2B5EF4-FFF2-40B4-BE49-F238E27FC236}">
                <a16:creationId xmlns:a16="http://schemas.microsoft.com/office/drawing/2014/main" id="{3AF38065-FC31-4CF8-A269-E84AFB26A57A}"/>
              </a:ext>
            </a:extLst>
          </p:cNvPr>
          <p:cNvPicPr>
            <a:picLocks noChangeAspect="1"/>
          </p:cNvPicPr>
          <p:nvPr/>
        </p:nvPicPr>
        <p:blipFill>
          <a:blip r:embed="rId7"/>
          <a:stretch>
            <a:fillRect/>
          </a:stretch>
        </p:blipFill>
        <p:spPr>
          <a:xfrm>
            <a:off x="7334704" y="145722"/>
            <a:ext cx="1497596" cy="857805"/>
          </a:xfrm>
          <a:prstGeom prst="rect">
            <a:avLst/>
          </a:prstGeom>
        </p:spPr>
      </p:pic>
      <p:pic>
        <p:nvPicPr>
          <p:cNvPr id="6" name="Picture 5" descr="A picture containing bird&#10;&#10;Description automatically generated">
            <a:extLst>
              <a:ext uri="{FF2B5EF4-FFF2-40B4-BE49-F238E27FC236}">
                <a16:creationId xmlns:a16="http://schemas.microsoft.com/office/drawing/2014/main" id="{A39E7ACA-F083-44B2-ABEB-0D88F10E167C}"/>
              </a:ext>
            </a:extLst>
          </p:cNvPr>
          <p:cNvPicPr>
            <a:picLocks noChangeAspect="1"/>
          </p:cNvPicPr>
          <p:nvPr/>
        </p:nvPicPr>
        <p:blipFill>
          <a:blip r:embed="rId8"/>
          <a:stretch>
            <a:fillRect/>
          </a:stretch>
        </p:blipFill>
        <p:spPr>
          <a:xfrm>
            <a:off x="520519" y="4164581"/>
            <a:ext cx="2654865" cy="404294"/>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7627">
        <p15:prstTrans prst="fallOver"/>
      </p:transition>
    </mc:Choice>
    <mc:Fallback>
      <p:transition spd="slow" advTm="176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650" objId="2"/>
        <p14:stopEvt time="17073"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Cranium Cafe</a:t>
            </a: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Cranium Cafe is an internet based platform that will allow you to have access to the VRC staff during this unexpected occurrence.</a:t>
            </a:r>
            <a:endParaRPr dirty="0"/>
          </a:p>
          <a:p>
            <a:pPr marL="0" lvl="0" indent="0" algn="l" rtl="0">
              <a:spcBef>
                <a:spcPts val="1600"/>
              </a:spcBef>
              <a:spcAft>
                <a:spcPts val="0"/>
              </a:spcAft>
              <a:buNone/>
            </a:pPr>
            <a:r>
              <a:rPr lang="en" dirty="0"/>
              <a:t>This brief presentation is a basic guide to get you started.</a:t>
            </a:r>
            <a:endParaRPr dirty="0"/>
          </a:p>
          <a:p>
            <a:pPr marL="0" lvl="0" indent="0" algn="l" rtl="0">
              <a:spcBef>
                <a:spcPts val="1600"/>
              </a:spcBef>
              <a:spcAft>
                <a:spcPts val="0"/>
              </a:spcAft>
              <a:buNone/>
            </a:pPr>
            <a:r>
              <a:rPr lang="en" dirty="0"/>
              <a:t>Once you are logged on, you can then reach out to any one of our VRC staff via Cranium Cafe to assist you during this period.</a:t>
            </a:r>
            <a:endParaRPr dirty="0"/>
          </a:p>
          <a:p>
            <a:pPr marL="0" lvl="0" indent="0" algn="l" rtl="0">
              <a:spcBef>
                <a:spcPts val="1600"/>
              </a:spcBef>
              <a:spcAft>
                <a:spcPts val="0"/>
              </a:spcAft>
              <a:buNone/>
            </a:pPr>
            <a:endParaRPr dirty="0"/>
          </a:p>
          <a:p>
            <a:pPr marL="0" lvl="0" indent="0" algn="ctr" rtl="0">
              <a:spcBef>
                <a:spcPts val="1600"/>
              </a:spcBef>
              <a:spcAft>
                <a:spcPts val="1600"/>
              </a:spcAft>
              <a:buNone/>
            </a:pPr>
            <a:r>
              <a:rPr lang="en" dirty="0"/>
              <a:t>Lets begin!</a:t>
            </a:r>
            <a:endParaRPr dirty="0"/>
          </a:p>
        </p:txBody>
      </p:sp>
      <p:pic>
        <p:nvPicPr>
          <p:cNvPr id="2" name="Recorded Sound">
            <a:hlinkClick r:id="" action="ppaction://media"/>
            <a:extLst>
              <a:ext uri="{FF2B5EF4-FFF2-40B4-BE49-F238E27FC236}">
                <a16:creationId xmlns:a16="http://schemas.microsoft.com/office/drawing/2014/main" id="{14BA6FEF-2BF4-410E-A049-9A5402DACAD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90920" y="4359991"/>
            <a:ext cx="208884" cy="208884"/>
          </a:xfrm>
          <a:prstGeom prst="rect">
            <a:avLst/>
          </a:prstGeom>
        </p:spPr>
      </p:pic>
      <p:pic>
        <p:nvPicPr>
          <p:cNvPr id="4" name="Picture 3" descr="A close up of a sign&#10;&#10;Description automatically generated">
            <a:extLst>
              <a:ext uri="{FF2B5EF4-FFF2-40B4-BE49-F238E27FC236}">
                <a16:creationId xmlns:a16="http://schemas.microsoft.com/office/drawing/2014/main" id="{F9D849D5-C3F3-4067-B0DE-9E20D85C0024}"/>
              </a:ext>
            </a:extLst>
          </p:cNvPr>
          <p:cNvPicPr>
            <a:picLocks noChangeAspect="1"/>
          </p:cNvPicPr>
          <p:nvPr/>
        </p:nvPicPr>
        <p:blipFill>
          <a:blip r:embed="rId7"/>
          <a:stretch>
            <a:fillRect/>
          </a:stretch>
        </p:blipFill>
        <p:spPr>
          <a:xfrm>
            <a:off x="7334704" y="145722"/>
            <a:ext cx="1497596" cy="857805"/>
          </a:xfrm>
          <a:prstGeom prst="rect">
            <a:avLst/>
          </a:prstGeom>
        </p:spPr>
      </p:pic>
      <p:pic>
        <p:nvPicPr>
          <p:cNvPr id="6" name="Picture 5" descr="A picture containing bird&#10;&#10;Description automatically generated">
            <a:extLst>
              <a:ext uri="{FF2B5EF4-FFF2-40B4-BE49-F238E27FC236}">
                <a16:creationId xmlns:a16="http://schemas.microsoft.com/office/drawing/2014/main" id="{C9020646-9455-4A39-9CFC-0DE286058FCD}"/>
              </a:ext>
            </a:extLst>
          </p:cNvPr>
          <p:cNvPicPr>
            <a:picLocks noChangeAspect="1"/>
          </p:cNvPicPr>
          <p:nvPr/>
        </p:nvPicPr>
        <p:blipFill>
          <a:blip r:embed="rId8"/>
          <a:stretch>
            <a:fillRect/>
          </a:stretch>
        </p:blipFill>
        <p:spPr>
          <a:xfrm>
            <a:off x="520519" y="4164581"/>
            <a:ext cx="2654865" cy="404294"/>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3075">
        <p15:prstTrans prst="fallOver"/>
      </p:transition>
    </mc:Choice>
    <mc:Fallback>
      <p:transition spd="slow" advTm="230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8485">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894" objId="2"/>
        <p14:stopEvt time="22789"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Getting Started</a:t>
            </a:r>
            <a:endParaRPr/>
          </a:p>
        </p:txBody>
      </p:sp>
      <p:sp>
        <p:nvSpPr>
          <p:cNvPr id="67" name="Google Shape;67;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first thing you need to do is go to the link below…</a:t>
            </a:r>
            <a:endParaRPr dirty="0"/>
          </a:p>
          <a:p>
            <a:pPr marL="0" lvl="0" indent="0" algn="l" rtl="0">
              <a:spcBef>
                <a:spcPts val="1600"/>
              </a:spcBef>
              <a:spcAft>
                <a:spcPts val="0"/>
              </a:spcAft>
              <a:buNone/>
            </a:pPr>
            <a:endParaRPr dirty="0"/>
          </a:p>
          <a:p>
            <a:pPr marL="0" lvl="0" indent="0" algn="ctr" rtl="0">
              <a:spcBef>
                <a:spcPts val="1600"/>
              </a:spcBef>
              <a:spcAft>
                <a:spcPts val="1600"/>
              </a:spcAft>
              <a:buNone/>
            </a:pPr>
            <a:r>
              <a:rPr lang="en" sz="3000" u="sng" dirty="0">
                <a:solidFill>
                  <a:schemeClr val="hlink"/>
                </a:solidFill>
                <a:hlinkClick r:id="rId6"/>
              </a:rPr>
              <a:t>https://sac.craniumcafe.com/login</a:t>
            </a:r>
            <a:endParaRPr sz="3000" dirty="0"/>
          </a:p>
        </p:txBody>
      </p:sp>
      <p:pic>
        <p:nvPicPr>
          <p:cNvPr id="2" name="Recorded Sound">
            <a:hlinkClick r:id="" action="ppaction://media"/>
            <a:extLst>
              <a:ext uri="{FF2B5EF4-FFF2-40B4-BE49-F238E27FC236}">
                <a16:creationId xmlns:a16="http://schemas.microsoft.com/office/drawing/2014/main" id="{6DCB98DF-BB7B-4400-B682-DBFD4B56F40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flipH="1" flipV="1">
            <a:off x="614254" y="4366728"/>
            <a:ext cx="111682" cy="111682"/>
          </a:xfrm>
          <a:prstGeom prst="rect">
            <a:avLst/>
          </a:prstGeom>
        </p:spPr>
      </p:pic>
      <p:pic>
        <p:nvPicPr>
          <p:cNvPr id="5" name="Picture 4" descr="A close up of a sign&#10;&#10;Description automatically generated">
            <a:extLst>
              <a:ext uri="{FF2B5EF4-FFF2-40B4-BE49-F238E27FC236}">
                <a16:creationId xmlns:a16="http://schemas.microsoft.com/office/drawing/2014/main" id="{FA024642-21D1-49AE-841F-77B3C4EB57B9}"/>
              </a:ext>
            </a:extLst>
          </p:cNvPr>
          <p:cNvPicPr>
            <a:picLocks noChangeAspect="1"/>
          </p:cNvPicPr>
          <p:nvPr/>
        </p:nvPicPr>
        <p:blipFill>
          <a:blip r:embed="rId8"/>
          <a:stretch>
            <a:fillRect/>
          </a:stretch>
        </p:blipFill>
        <p:spPr>
          <a:xfrm>
            <a:off x="7334704" y="145722"/>
            <a:ext cx="1497596" cy="857805"/>
          </a:xfrm>
          <a:prstGeom prst="rect">
            <a:avLst/>
          </a:prstGeom>
        </p:spPr>
      </p:pic>
      <p:pic>
        <p:nvPicPr>
          <p:cNvPr id="6" name="Picture 5" descr="A picture containing bird&#10;&#10;Description automatically generated">
            <a:extLst>
              <a:ext uri="{FF2B5EF4-FFF2-40B4-BE49-F238E27FC236}">
                <a16:creationId xmlns:a16="http://schemas.microsoft.com/office/drawing/2014/main" id="{248791F1-4482-457A-AE76-635976AE1EEC}"/>
              </a:ext>
            </a:extLst>
          </p:cNvPr>
          <p:cNvPicPr>
            <a:picLocks noChangeAspect="1"/>
          </p:cNvPicPr>
          <p:nvPr/>
        </p:nvPicPr>
        <p:blipFill>
          <a:blip r:embed="rId9"/>
          <a:stretch>
            <a:fillRect/>
          </a:stretch>
        </p:blipFill>
        <p:spPr>
          <a:xfrm>
            <a:off x="520519" y="4164581"/>
            <a:ext cx="2654865" cy="404294"/>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837">
        <p15:prstTrans prst="fallOver"/>
      </p:transition>
    </mc:Choice>
    <mc:Fallback>
      <p:transition spd="slow" advTm="108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909" objId="2"/>
        <p14:stopEvt time="10202"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Getting Started</a:t>
            </a:r>
            <a:endParaRPr/>
          </a:p>
        </p:txBody>
      </p:sp>
      <p:sp>
        <p:nvSpPr>
          <p:cNvPr id="73" name="Google Shape;73;p1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should see this screen.</a:t>
            </a:r>
            <a:endParaRPr dirty="0"/>
          </a:p>
          <a:p>
            <a:pPr marL="0" lvl="0" indent="0" algn="l" rtl="0">
              <a:lnSpc>
                <a:spcPct val="100000"/>
              </a:lnSpc>
              <a:spcBef>
                <a:spcPts val="1600"/>
              </a:spcBef>
              <a:spcAft>
                <a:spcPts val="0"/>
              </a:spcAft>
              <a:buNone/>
            </a:pPr>
            <a:r>
              <a:rPr lang="en" dirty="0"/>
              <a:t>Click on the Canvas icon and you should</a:t>
            </a:r>
            <a:endParaRPr dirty="0"/>
          </a:p>
          <a:p>
            <a:pPr marL="0" lvl="0" indent="0" algn="l" rtl="0">
              <a:lnSpc>
                <a:spcPct val="100000"/>
              </a:lnSpc>
              <a:spcBef>
                <a:spcPts val="0"/>
              </a:spcBef>
              <a:spcAft>
                <a:spcPts val="0"/>
              </a:spcAft>
              <a:buNone/>
            </a:pPr>
            <a:r>
              <a:rPr lang="en" dirty="0"/>
              <a:t>then be able to log </a:t>
            </a:r>
            <a:r>
              <a:rPr lang="en-US" dirty="0" err="1"/>
              <a:t>i</a:t>
            </a:r>
            <a:r>
              <a:rPr lang="en" dirty="0"/>
              <a:t>n.</a:t>
            </a:r>
            <a:endParaRPr dirty="0"/>
          </a:p>
        </p:txBody>
      </p:sp>
      <p:pic>
        <p:nvPicPr>
          <p:cNvPr id="74" name="Google Shape;74;p16"/>
          <p:cNvPicPr preferRelativeResize="0"/>
          <p:nvPr/>
        </p:nvPicPr>
        <p:blipFill>
          <a:blip r:embed="rId6">
            <a:alphaModFix/>
          </a:blip>
          <a:stretch>
            <a:fillRect/>
          </a:stretch>
        </p:blipFill>
        <p:spPr>
          <a:xfrm>
            <a:off x="4996298" y="1456337"/>
            <a:ext cx="3387624" cy="2808675"/>
          </a:xfrm>
          <a:prstGeom prst="rect">
            <a:avLst/>
          </a:prstGeom>
          <a:noFill/>
          <a:ln>
            <a:noFill/>
          </a:ln>
          <a:effectLst>
            <a:outerShdw blurRad="57150" dist="19050" dir="5400000" algn="bl" rotWithShape="0">
              <a:srgbClr val="000000">
                <a:alpha val="50000"/>
              </a:srgbClr>
            </a:outerShdw>
          </a:effectLst>
        </p:spPr>
      </p:pic>
      <p:sp>
        <p:nvSpPr>
          <p:cNvPr id="75" name="Google Shape;75;p16"/>
          <p:cNvSpPr/>
          <p:nvPr/>
        </p:nvSpPr>
        <p:spPr>
          <a:xfrm>
            <a:off x="3948550" y="3403025"/>
            <a:ext cx="805200" cy="528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Slide 3">
            <a:hlinkClick r:id="" action="ppaction://media"/>
            <a:extLst>
              <a:ext uri="{FF2B5EF4-FFF2-40B4-BE49-F238E27FC236}">
                <a16:creationId xmlns:a16="http://schemas.microsoft.com/office/drawing/2014/main" id="{7366763D-1096-419A-9187-3A169090E0F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flipH="1">
            <a:off x="611926" y="4363438"/>
            <a:ext cx="127970" cy="127970"/>
          </a:xfrm>
          <a:prstGeom prst="rect">
            <a:avLst/>
          </a:prstGeom>
        </p:spPr>
      </p:pic>
      <p:pic>
        <p:nvPicPr>
          <p:cNvPr id="7" name="Picture 6" descr="A close up of a sign&#10;&#10;Description automatically generated">
            <a:extLst>
              <a:ext uri="{FF2B5EF4-FFF2-40B4-BE49-F238E27FC236}">
                <a16:creationId xmlns:a16="http://schemas.microsoft.com/office/drawing/2014/main" id="{AC5162E4-711B-48DE-9278-3B12D2CCC7F0}"/>
              </a:ext>
            </a:extLst>
          </p:cNvPr>
          <p:cNvPicPr>
            <a:picLocks noChangeAspect="1"/>
          </p:cNvPicPr>
          <p:nvPr/>
        </p:nvPicPr>
        <p:blipFill>
          <a:blip r:embed="rId8"/>
          <a:stretch>
            <a:fillRect/>
          </a:stretch>
        </p:blipFill>
        <p:spPr>
          <a:xfrm>
            <a:off x="7334704" y="145722"/>
            <a:ext cx="1497596" cy="857805"/>
          </a:xfrm>
          <a:prstGeom prst="rect">
            <a:avLst/>
          </a:prstGeom>
        </p:spPr>
      </p:pic>
      <p:pic>
        <p:nvPicPr>
          <p:cNvPr id="8" name="Picture 7" descr="A picture containing bird&#10;&#10;Description automatically generated">
            <a:extLst>
              <a:ext uri="{FF2B5EF4-FFF2-40B4-BE49-F238E27FC236}">
                <a16:creationId xmlns:a16="http://schemas.microsoft.com/office/drawing/2014/main" id="{66142270-D9E8-4F37-8BD9-52C8D8A07711}"/>
              </a:ext>
            </a:extLst>
          </p:cNvPr>
          <p:cNvPicPr>
            <a:picLocks noChangeAspect="1"/>
          </p:cNvPicPr>
          <p:nvPr/>
        </p:nvPicPr>
        <p:blipFill>
          <a:blip r:embed="rId9"/>
          <a:stretch>
            <a:fillRect/>
          </a:stretch>
        </p:blipFill>
        <p:spPr>
          <a:xfrm>
            <a:off x="520519" y="4164581"/>
            <a:ext cx="2654865" cy="404294"/>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3209">
        <p15:prstTrans prst="fallOver"/>
      </p:transition>
    </mc:Choice>
    <mc:Fallback>
      <p:transition spd="slow" advTm="132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159" objId="2"/>
        <p14:stopEvt time="10926"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Logging </a:t>
            </a:r>
            <a:r>
              <a:rPr lang="en-US" dirty="0"/>
              <a:t>I</a:t>
            </a:r>
            <a:r>
              <a:rPr lang="en" dirty="0"/>
              <a:t>n</a:t>
            </a:r>
            <a:endParaRPr dirty="0"/>
          </a:p>
        </p:txBody>
      </p:sp>
      <p:sp>
        <p:nvSpPr>
          <p:cNvPr id="81" name="Google Shape;81;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should see this screen.</a:t>
            </a:r>
            <a:endParaRPr dirty="0"/>
          </a:p>
          <a:p>
            <a:pPr marL="0" lvl="0" indent="0" algn="l" rtl="0">
              <a:lnSpc>
                <a:spcPct val="100000"/>
              </a:lnSpc>
              <a:spcBef>
                <a:spcPts val="1600"/>
              </a:spcBef>
              <a:spcAft>
                <a:spcPts val="0"/>
              </a:spcAft>
              <a:buNone/>
            </a:pPr>
            <a:r>
              <a:rPr lang="en" dirty="0"/>
              <a:t>To log in, use your Webadvisor</a:t>
            </a:r>
            <a:endParaRPr dirty="0"/>
          </a:p>
          <a:p>
            <a:pPr marL="0" lvl="0" indent="0" algn="l" rtl="0">
              <a:lnSpc>
                <a:spcPct val="100000"/>
              </a:lnSpc>
              <a:spcBef>
                <a:spcPts val="0"/>
              </a:spcBef>
              <a:spcAft>
                <a:spcPts val="0"/>
              </a:spcAft>
              <a:buNone/>
            </a:pPr>
            <a:r>
              <a:rPr lang="en" dirty="0"/>
              <a:t>Username and password.</a:t>
            </a:r>
            <a:endParaRPr dirty="0"/>
          </a:p>
        </p:txBody>
      </p:sp>
      <p:pic>
        <p:nvPicPr>
          <p:cNvPr id="82" name="Google Shape;82;p17"/>
          <p:cNvPicPr preferRelativeResize="0"/>
          <p:nvPr/>
        </p:nvPicPr>
        <p:blipFill>
          <a:blip r:embed="rId6">
            <a:alphaModFix/>
          </a:blip>
          <a:stretch>
            <a:fillRect/>
          </a:stretch>
        </p:blipFill>
        <p:spPr>
          <a:xfrm>
            <a:off x="3823932" y="1152475"/>
            <a:ext cx="4461025" cy="3622925"/>
          </a:xfrm>
          <a:prstGeom prst="rect">
            <a:avLst/>
          </a:prstGeom>
          <a:noFill/>
          <a:ln>
            <a:noFill/>
          </a:ln>
          <a:effectLst>
            <a:outerShdw blurRad="57150" dist="19050" dir="5400000" algn="bl" rotWithShape="0">
              <a:srgbClr val="000000">
                <a:alpha val="50000"/>
              </a:srgbClr>
            </a:outerShdw>
          </a:effectLst>
        </p:spPr>
      </p:pic>
      <p:pic>
        <p:nvPicPr>
          <p:cNvPr id="2" name="Recorded Sound">
            <a:hlinkClick r:id="" action="ppaction://media"/>
            <a:extLst>
              <a:ext uri="{FF2B5EF4-FFF2-40B4-BE49-F238E27FC236}">
                <a16:creationId xmlns:a16="http://schemas.microsoft.com/office/drawing/2014/main" id="{EC8C4E09-6F7D-43B8-8E53-EA4C70ED318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53727" y="4366728"/>
            <a:ext cx="115148" cy="115148"/>
          </a:xfrm>
          <a:prstGeom prst="rect">
            <a:avLst/>
          </a:prstGeom>
        </p:spPr>
      </p:pic>
      <p:pic>
        <p:nvPicPr>
          <p:cNvPr id="6" name="Picture 5" descr="A close up of a sign&#10;&#10;Description automatically generated">
            <a:extLst>
              <a:ext uri="{FF2B5EF4-FFF2-40B4-BE49-F238E27FC236}">
                <a16:creationId xmlns:a16="http://schemas.microsoft.com/office/drawing/2014/main" id="{29FED9DB-5589-47D3-B056-099EC6F79F7E}"/>
              </a:ext>
            </a:extLst>
          </p:cNvPr>
          <p:cNvPicPr>
            <a:picLocks noChangeAspect="1"/>
          </p:cNvPicPr>
          <p:nvPr/>
        </p:nvPicPr>
        <p:blipFill>
          <a:blip r:embed="rId8"/>
          <a:stretch>
            <a:fillRect/>
          </a:stretch>
        </p:blipFill>
        <p:spPr>
          <a:xfrm>
            <a:off x="7334704" y="145722"/>
            <a:ext cx="1497596" cy="857805"/>
          </a:xfrm>
          <a:prstGeom prst="rect">
            <a:avLst/>
          </a:prstGeom>
        </p:spPr>
      </p:pic>
      <p:pic>
        <p:nvPicPr>
          <p:cNvPr id="7" name="Picture 6" descr="A picture containing bird&#10;&#10;Description automatically generated">
            <a:extLst>
              <a:ext uri="{FF2B5EF4-FFF2-40B4-BE49-F238E27FC236}">
                <a16:creationId xmlns:a16="http://schemas.microsoft.com/office/drawing/2014/main" id="{23B7A850-4307-480A-A0D0-FC520D9AA178}"/>
              </a:ext>
            </a:extLst>
          </p:cNvPr>
          <p:cNvPicPr>
            <a:picLocks noChangeAspect="1"/>
          </p:cNvPicPr>
          <p:nvPr/>
        </p:nvPicPr>
        <p:blipFill>
          <a:blip r:embed="rId9"/>
          <a:stretch>
            <a:fillRect/>
          </a:stretch>
        </p:blipFill>
        <p:spPr>
          <a:xfrm>
            <a:off x="520519" y="4164581"/>
            <a:ext cx="2654865" cy="404294"/>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2573">
        <p15:prstTrans prst="fallOver"/>
      </p:transition>
    </mc:Choice>
    <mc:Fallback>
      <p:transition spd="slow" advTm="125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78" objId="2"/>
        <p14:stopEvt time="11267"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you are logged in...</a:t>
            </a:r>
            <a:endParaRPr/>
          </a:p>
        </p:txBody>
      </p:sp>
      <p:sp>
        <p:nvSpPr>
          <p:cNvPr id="88" name="Google Shape;88;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not only will you have access to VRC staff, but all the other staff </a:t>
            </a:r>
            <a:r>
              <a:rPr lang="en-US" dirty="0"/>
              <a:t>members</a:t>
            </a:r>
            <a:r>
              <a:rPr lang="en" dirty="0"/>
              <a:t> that are awaiting to help you during this time.  </a:t>
            </a:r>
            <a:endParaRPr dirty="0"/>
          </a:p>
        </p:txBody>
      </p:sp>
      <p:pic>
        <p:nvPicPr>
          <p:cNvPr id="89" name="Google Shape;89;p18"/>
          <p:cNvPicPr preferRelativeResize="0"/>
          <p:nvPr/>
        </p:nvPicPr>
        <p:blipFill>
          <a:blip r:embed="rId6">
            <a:alphaModFix/>
          </a:blip>
          <a:stretch>
            <a:fillRect/>
          </a:stretch>
        </p:blipFill>
        <p:spPr>
          <a:xfrm>
            <a:off x="3901905" y="1866724"/>
            <a:ext cx="4930395" cy="2702151"/>
          </a:xfrm>
          <a:prstGeom prst="rect">
            <a:avLst/>
          </a:prstGeom>
          <a:noFill/>
          <a:ln>
            <a:noFill/>
          </a:ln>
          <a:effectLst>
            <a:outerShdw blurRad="57150" dist="19050" dir="5400000" algn="bl" rotWithShape="0">
              <a:srgbClr val="000000">
                <a:alpha val="50000"/>
              </a:srgbClr>
            </a:outerShdw>
          </a:effectLst>
        </p:spPr>
      </p:pic>
      <p:pic>
        <p:nvPicPr>
          <p:cNvPr id="2" name="Recorded Sound">
            <a:hlinkClick r:id="" action="ppaction://media"/>
            <a:extLst>
              <a:ext uri="{FF2B5EF4-FFF2-40B4-BE49-F238E27FC236}">
                <a16:creationId xmlns:a16="http://schemas.microsoft.com/office/drawing/2014/main" id="{1EE64AD4-C9FA-4686-B13F-CF4E33A9CCB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79354" y="4277150"/>
            <a:ext cx="179156" cy="179156"/>
          </a:xfrm>
          <a:prstGeom prst="rect">
            <a:avLst/>
          </a:prstGeom>
        </p:spPr>
      </p:pic>
      <p:pic>
        <p:nvPicPr>
          <p:cNvPr id="7" name="Picture 6" descr="A close up of a sign&#10;&#10;Description automatically generated">
            <a:extLst>
              <a:ext uri="{FF2B5EF4-FFF2-40B4-BE49-F238E27FC236}">
                <a16:creationId xmlns:a16="http://schemas.microsoft.com/office/drawing/2014/main" id="{A9FE34DA-0130-4B5F-B6E4-366B9ECE408B}"/>
              </a:ext>
            </a:extLst>
          </p:cNvPr>
          <p:cNvPicPr>
            <a:picLocks noChangeAspect="1"/>
          </p:cNvPicPr>
          <p:nvPr/>
        </p:nvPicPr>
        <p:blipFill>
          <a:blip r:embed="rId8"/>
          <a:stretch>
            <a:fillRect/>
          </a:stretch>
        </p:blipFill>
        <p:spPr>
          <a:xfrm>
            <a:off x="7334704" y="145722"/>
            <a:ext cx="1497596" cy="857805"/>
          </a:xfrm>
          <a:prstGeom prst="rect">
            <a:avLst/>
          </a:prstGeom>
        </p:spPr>
      </p:pic>
      <p:pic>
        <p:nvPicPr>
          <p:cNvPr id="8" name="Picture 7" descr="A picture containing bird&#10;&#10;Description automatically generated">
            <a:extLst>
              <a:ext uri="{FF2B5EF4-FFF2-40B4-BE49-F238E27FC236}">
                <a16:creationId xmlns:a16="http://schemas.microsoft.com/office/drawing/2014/main" id="{77BE5606-5BE1-4F52-B035-2F5F2DC16E39}"/>
              </a:ext>
            </a:extLst>
          </p:cNvPr>
          <p:cNvPicPr>
            <a:picLocks noChangeAspect="1"/>
          </p:cNvPicPr>
          <p:nvPr/>
        </p:nvPicPr>
        <p:blipFill>
          <a:blip r:embed="rId9"/>
          <a:stretch>
            <a:fillRect/>
          </a:stretch>
        </p:blipFill>
        <p:spPr>
          <a:xfrm>
            <a:off x="520519" y="4164581"/>
            <a:ext cx="2654865" cy="404294"/>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3514">
        <p15:prstTrans prst="fallOver"/>
      </p:transition>
    </mc:Choice>
    <mc:Fallback>
      <p:transition spd="slow" advTm="135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714" objId="2"/>
        <p14:stopEvt time="11404"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Getting </a:t>
            </a:r>
            <a:r>
              <a:rPr lang="en-US" dirty="0"/>
              <a:t>D</a:t>
            </a:r>
            <a:r>
              <a:rPr lang="en" dirty="0"/>
              <a:t>irectly to the VRC </a:t>
            </a:r>
            <a:r>
              <a:rPr lang="en-US" dirty="0"/>
              <a:t>S</a:t>
            </a:r>
            <a:r>
              <a:rPr lang="en" dirty="0"/>
              <a:t>taff</a:t>
            </a:r>
            <a:endParaRPr dirty="0"/>
          </a:p>
        </p:txBody>
      </p:sp>
      <p:sp>
        <p:nvSpPr>
          <p:cNvPr id="95" name="Google Shape;95;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At the top of the page you will see the Student Support Directory.</a:t>
            </a:r>
            <a:endParaRPr/>
          </a:p>
        </p:txBody>
      </p:sp>
      <p:pic>
        <p:nvPicPr>
          <p:cNvPr id="96" name="Google Shape;96;p19"/>
          <p:cNvPicPr preferRelativeResize="0"/>
          <p:nvPr/>
        </p:nvPicPr>
        <p:blipFill>
          <a:blip r:embed="rId6">
            <a:alphaModFix/>
          </a:blip>
          <a:stretch>
            <a:fillRect/>
          </a:stretch>
        </p:blipFill>
        <p:spPr>
          <a:xfrm>
            <a:off x="489237" y="2000538"/>
            <a:ext cx="8165526" cy="1720275"/>
          </a:xfrm>
          <a:prstGeom prst="rect">
            <a:avLst/>
          </a:prstGeom>
          <a:noFill/>
          <a:ln>
            <a:noFill/>
          </a:ln>
          <a:effectLst>
            <a:outerShdw blurRad="57150" dist="19050" dir="5400000" algn="bl" rotWithShape="0">
              <a:srgbClr val="000000">
                <a:alpha val="50000"/>
              </a:srgbClr>
            </a:outerShdw>
          </a:effectLst>
        </p:spPr>
      </p:pic>
      <p:pic>
        <p:nvPicPr>
          <p:cNvPr id="2" name="Recorded Sound">
            <a:hlinkClick r:id="" action="ppaction://media"/>
            <a:extLst>
              <a:ext uri="{FF2B5EF4-FFF2-40B4-BE49-F238E27FC236}">
                <a16:creationId xmlns:a16="http://schemas.microsoft.com/office/drawing/2014/main" id="{4B60D4D9-BF6F-4A65-8C6F-FC06BB93AAF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35194" y="4298940"/>
            <a:ext cx="135576" cy="135576"/>
          </a:xfrm>
          <a:prstGeom prst="rect">
            <a:avLst/>
          </a:prstGeom>
        </p:spPr>
      </p:pic>
      <p:pic>
        <p:nvPicPr>
          <p:cNvPr id="6" name="Picture 5" descr="A close up of a sign&#10;&#10;Description automatically generated">
            <a:extLst>
              <a:ext uri="{FF2B5EF4-FFF2-40B4-BE49-F238E27FC236}">
                <a16:creationId xmlns:a16="http://schemas.microsoft.com/office/drawing/2014/main" id="{9A7EB6FB-9668-4FC6-9FEB-8813A7670F81}"/>
              </a:ext>
            </a:extLst>
          </p:cNvPr>
          <p:cNvPicPr>
            <a:picLocks noChangeAspect="1"/>
          </p:cNvPicPr>
          <p:nvPr/>
        </p:nvPicPr>
        <p:blipFill>
          <a:blip r:embed="rId8"/>
          <a:stretch>
            <a:fillRect/>
          </a:stretch>
        </p:blipFill>
        <p:spPr>
          <a:xfrm>
            <a:off x="7334704" y="145722"/>
            <a:ext cx="1497596" cy="857805"/>
          </a:xfrm>
          <a:prstGeom prst="rect">
            <a:avLst/>
          </a:prstGeom>
        </p:spPr>
      </p:pic>
      <p:pic>
        <p:nvPicPr>
          <p:cNvPr id="7" name="Picture 6" descr="A picture containing bird&#10;&#10;Description automatically generated">
            <a:extLst>
              <a:ext uri="{FF2B5EF4-FFF2-40B4-BE49-F238E27FC236}">
                <a16:creationId xmlns:a16="http://schemas.microsoft.com/office/drawing/2014/main" id="{CD3943EC-7C82-4161-9454-66ECC999BDF8}"/>
              </a:ext>
            </a:extLst>
          </p:cNvPr>
          <p:cNvPicPr>
            <a:picLocks noChangeAspect="1"/>
          </p:cNvPicPr>
          <p:nvPr/>
        </p:nvPicPr>
        <p:blipFill>
          <a:blip r:embed="rId9"/>
          <a:stretch>
            <a:fillRect/>
          </a:stretch>
        </p:blipFill>
        <p:spPr>
          <a:xfrm>
            <a:off x="520519" y="4164581"/>
            <a:ext cx="2654865" cy="404294"/>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0655">
        <p15:prstTrans prst="fallOver"/>
      </p:transition>
    </mc:Choice>
    <mc:Fallback>
      <p:transition spd="slow" advTm="206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41" objId="2"/>
        <p14:stopEvt time="20602"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Chatting with </a:t>
            </a:r>
            <a:r>
              <a:rPr lang="en-US" dirty="0"/>
              <a:t>S</a:t>
            </a:r>
            <a:r>
              <a:rPr lang="en" dirty="0"/>
              <a:t>taff</a:t>
            </a:r>
            <a:endParaRPr dirty="0"/>
          </a:p>
        </p:txBody>
      </p:sp>
      <p:sp>
        <p:nvSpPr>
          <p:cNvPr id="102" name="Google Shape;102;p2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Once you have located the staff member whose attention you </a:t>
            </a:r>
            <a:r>
              <a:rPr lang="en-US" dirty="0"/>
              <a:t>seek</a:t>
            </a:r>
            <a:r>
              <a:rPr lang="en" dirty="0"/>
              <a:t>, you can chat with them by clicking the icon that either reads </a:t>
            </a:r>
            <a:r>
              <a:rPr lang="en-US" dirty="0"/>
              <a:t>C</a:t>
            </a:r>
            <a:r>
              <a:rPr lang="en" dirty="0"/>
              <a:t>hat or </a:t>
            </a:r>
            <a:r>
              <a:rPr lang="en-US" dirty="0"/>
              <a:t>K</a:t>
            </a:r>
            <a:r>
              <a:rPr lang="en" dirty="0"/>
              <a:t>nock on </a:t>
            </a:r>
            <a:r>
              <a:rPr lang="en-US"/>
              <a:t>D</a:t>
            </a:r>
            <a:r>
              <a:rPr lang="en"/>
              <a:t>oor</a:t>
            </a:r>
            <a:r>
              <a:rPr lang="en" dirty="0"/>
              <a:t>.  They will then be with you shortly. </a:t>
            </a:r>
            <a:endParaRPr dirty="0"/>
          </a:p>
        </p:txBody>
      </p:sp>
      <p:pic>
        <p:nvPicPr>
          <p:cNvPr id="2" name="Recorded Sound">
            <a:hlinkClick r:id="" action="ppaction://media"/>
            <a:extLst>
              <a:ext uri="{FF2B5EF4-FFF2-40B4-BE49-F238E27FC236}">
                <a16:creationId xmlns:a16="http://schemas.microsoft.com/office/drawing/2014/main" id="{2C6DA408-F67B-4747-A6A2-4EC0A2FEC4F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95639" y="4287619"/>
            <a:ext cx="158218" cy="158218"/>
          </a:xfrm>
          <a:prstGeom prst="rect">
            <a:avLst/>
          </a:prstGeom>
        </p:spPr>
      </p:pic>
      <p:pic>
        <p:nvPicPr>
          <p:cNvPr id="5" name="Picture 4" descr="A close up of a sign&#10;&#10;Description automatically generated">
            <a:extLst>
              <a:ext uri="{FF2B5EF4-FFF2-40B4-BE49-F238E27FC236}">
                <a16:creationId xmlns:a16="http://schemas.microsoft.com/office/drawing/2014/main" id="{A39FC8AC-D858-4F41-932D-8F873257AAFE}"/>
              </a:ext>
            </a:extLst>
          </p:cNvPr>
          <p:cNvPicPr>
            <a:picLocks noChangeAspect="1"/>
          </p:cNvPicPr>
          <p:nvPr/>
        </p:nvPicPr>
        <p:blipFill>
          <a:blip r:embed="rId7"/>
          <a:stretch>
            <a:fillRect/>
          </a:stretch>
        </p:blipFill>
        <p:spPr>
          <a:xfrm>
            <a:off x="7334704" y="145722"/>
            <a:ext cx="1497596" cy="857805"/>
          </a:xfrm>
          <a:prstGeom prst="rect">
            <a:avLst/>
          </a:prstGeom>
        </p:spPr>
      </p:pic>
      <p:pic>
        <p:nvPicPr>
          <p:cNvPr id="6" name="Picture 5" descr="A picture containing bird&#10;&#10;Description automatically generated">
            <a:extLst>
              <a:ext uri="{FF2B5EF4-FFF2-40B4-BE49-F238E27FC236}">
                <a16:creationId xmlns:a16="http://schemas.microsoft.com/office/drawing/2014/main" id="{41B460CF-BDCD-4ECD-864C-0EF46CBD719D}"/>
              </a:ext>
            </a:extLst>
          </p:cNvPr>
          <p:cNvPicPr>
            <a:picLocks noChangeAspect="1"/>
          </p:cNvPicPr>
          <p:nvPr/>
        </p:nvPicPr>
        <p:blipFill>
          <a:blip r:embed="rId8"/>
          <a:stretch>
            <a:fillRect/>
          </a:stretch>
        </p:blipFill>
        <p:spPr>
          <a:xfrm>
            <a:off x="520519" y="4164581"/>
            <a:ext cx="2654865" cy="404294"/>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5625">
        <p15:prstTrans prst="fallOver"/>
      </p:transition>
    </mc:Choice>
    <mc:Fallback>
      <p:transition spd="slow" advTm="156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744" objId="2"/>
        <p14:stopEvt time="13328"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Scheduling </a:t>
            </a:r>
            <a:r>
              <a:rPr lang="en-US" dirty="0"/>
              <a:t>A</a:t>
            </a:r>
            <a:r>
              <a:rPr lang="en" dirty="0"/>
              <a:t>ppointments</a:t>
            </a:r>
            <a:endParaRPr dirty="0"/>
          </a:p>
        </p:txBody>
      </p:sp>
      <p:sp>
        <p:nvSpPr>
          <p:cNvPr id="108" name="Google Shape;108;p2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You can also make an appointment with a staff member such as an Academic Counselor or Instructional Assistant.  Simply click on the Make an Appointment icon at the bottom of the staff person’s card, and set your appointment.</a:t>
            </a:r>
            <a:endParaRPr/>
          </a:p>
        </p:txBody>
      </p:sp>
      <p:pic>
        <p:nvPicPr>
          <p:cNvPr id="2" name="Recorded Sound">
            <a:hlinkClick r:id="" action="ppaction://media"/>
            <a:extLst>
              <a:ext uri="{FF2B5EF4-FFF2-40B4-BE49-F238E27FC236}">
                <a16:creationId xmlns:a16="http://schemas.microsoft.com/office/drawing/2014/main" id="{1424F868-7FC5-4CC2-B22B-11092C6B2DD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81680" y="4322243"/>
            <a:ext cx="246632" cy="246632"/>
          </a:xfrm>
          <a:prstGeom prst="rect">
            <a:avLst/>
          </a:prstGeom>
        </p:spPr>
      </p:pic>
      <p:pic>
        <p:nvPicPr>
          <p:cNvPr id="5" name="Picture 4" descr="A close up of a sign&#10;&#10;Description automatically generated">
            <a:extLst>
              <a:ext uri="{FF2B5EF4-FFF2-40B4-BE49-F238E27FC236}">
                <a16:creationId xmlns:a16="http://schemas.microsoft.com/office/drawing/2014/main" id="{9CDF93E1-DE14-4BD7-A174-FFB0823E29B5}"/>
              </a:ext>
            </a:extLst>
          </p:cNvPr>
          <p:cNvPicPr>
            <a:picLocks noChangeAspect="1"/>
          </p:cNvPicPr>
          <p:nvPr/>
        </p:nvPicPr>
        <p:blipFill>
          <a:blip r:embed="rId7"/>
          <a:stretch>
            <a:fillRect/>
          </a:stretch>
        </p:blipFill>
        <p:spPr>
          <a:xfrm>
            <a:off x="7334704" y="145722"/>
            <a:ext cx="1497596" cy="857805"/>
          </a:xfrm>
          <a:prstGeom prst="rect">
            <a:avLst/>
          </a:prstGeom>
        </p:spPr>
      </p:pic>
      <p:pic>
        <p:nvPicPr>
          <p:cNvPr id="6" name="Picture 5" descr="A picture containing bird&#10;&#10;Description automatically generated">
            <a:extLst>
              <a:ext uri="{FF2B5EF4-FFF2-40B4-BE49-F238E27FC236}">
                <a16:creationId xmlns:a16="http://schemas.microsoft.com/office/drawing/2014/main" id="{F1A2E793-A19D-4797-8A9C-D644F8255D15}"/>
              </a:ext>
            </a:extLst>
          </p:cNvPr>
          <p:cNvPicPr>
            <a:picLocks noChangeAspect="1"/>
          </p:cNvPicPr>
          <p:nvPr/>
        </p:nvPicPr>
        <p:blipFill>
          <a:blip r:embed="rId8"/>
          <a:stretch>
            <a:fillRect/>
          </a:stretch>
        </p:blipFill>
        <p:spPr>
          <a:xfrm>
            <a:off x="520519" y="4164581"/>
            <a:ext cx="2654865" cy="404294"/>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6687">
        <p15:prstTrans prst="fallOver"/>
      </p:transition>
    </mc:Choice>
    <mc:Fallback>
      <p:transition spd="slow" advTm="166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841" objId="2"/>
        <p14:stopEvt time="15593"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2AFD04A5E2824D865A2B8EDFA92C26" ma:contentTypeVersion="1" ma:contentTypeDescription="Create a new document." ma:contentTypeScope="" ma:versionID="e54fab30a085d4d86f21751e833a6400">
  <xsd:schema xmlns:xsd="http://www.w3.org/2001/XMLSchema" xmlns:xs="http://www.w3.org/2001/XMLSchema" xmlns:p="http://schemas.microsoft.com/office/2006/metadata/properties" xmlns:ns2="431189f8-a51b-453f-9f0c-3a0b3b65b12f" targetNamespace="http://schemas.microsoft.com/office/2006/metadata/properties" ma:root="true" ma:fieldsID="72d592aff4a024b63c403b400651d88f" ns2:_="">
    <xsd:import namespace="431189f8-a51b-453f-9f0c-3a0b3b65b12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31189f8-a51b-453f-9f0c-3a0b3b65b12f">HNYXMCCMVK3K-985510915-37</_dlc_DocId>
    <_dlc_DocIdUrl xmlns="431189f8-a51b-453f-9f0c-3a0b3b65b12f">
      <Url>https://sac.edu/StudentServices/Veterans/_layouts/15/DocIdRedir.aspx?ID=HNYXMCCMVK3K-985510915-37</Url>
      <Description>HNYXMCCMVK3K-985510915-37</Description>
    </_dlc_DocIdUrl>
  </documentManagement>
</p:properties>
</file>

<file path=customXml/itemProps1.xml><?xml version="1.0" encoding="utf-8"?>
<ds:datastoreItem xmlns:ds="http://schemas.openxmlformats.org/officeDocument/2006/customXml" ds:itemID="{110679C9-A00E-4F5E-91B6-FF9656ECCD11}"/>
</file>

<file path=customXml/itemProps2.xml><?xml version="1.0" encoding="utf-8"?>
<ds:datastoreItem xmlns:ds="http://schemas.openxmlformats.org/officeDocument/2006/customXml" ds:itemID="{20A241A4-8B72-4CCC-AA2A-349DF3E2D072}"/>
</file>

<file path=customXml/itemProps3.xml><?xml version="1.0" encoding="utf-8"?>
<ds:datastoreItem xmlns:ds="http://schemas.openxmlformats.org/officeDocument/2006/customXml" ds:itemID="{94D38F92-C716-4C08-A728-D637790C2D1B}"/>
</file>

<file path=customXml/itemProps4.xml><?xml version="1.0" encoding="utf-8"?>
<ds:datastoreItem xmlns:ds="http://schemas.openxmlformats.org/officeDocument/2006/customXml" ds:itemID="{9A371D54-588E-48CB-A282-6C308F52D093}"/>
</file>

<file path=docProps/app.xml><?xml version="1.0" encoding="utf-8"?>
<Properties xmlns="http://schemas.openxmlformats.org/officeDocument/2006/extended-properties" xmlns:vt="http://schemas.openxmlformats.org/officeDocument/2006/docPropsVTypes">
  <Template>TM03090434[[fn=Wood Type]]</Template>
  <TotalTime>50</TotalTime>
  <Words>342</Words>
  <Application>Microsoft Office PowerPoint</Application>
  <PresentationFormat>On-screen Show (16:9)</PresentationFormat>
  <Paragraphs>32</Paragraphs>
  <Slides>10</Slides>
  <Notes>10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Rockwell</vt:lpstr>
      <vt:lpstr>Rockwell Condensed</vt:lpstr>
      <vt:lpstr>Wingdings</vt:lpstr>
      <vt:lpstr>Wood Type</vt:lpstr>
      <vt:lpstr>Cranium Cafe</vt:lpstr>
      <vt:lpstr>Cranium Cafe</vt:lpstr>
      <vt:lpstr>Getting Started</vt:lpstr>
      <vt:lpstr>Getting Started</vt:lpstr>
      <vt:lpstr>Logging In</vt:lpstr>
      <vt:lpstr>Once you are logged in...</vt:lpstr>
      <vt:lpstr>Getting Directly to the VRC Staff</vt:lpstr>
      <vt:lpstr>Chatting with Staff</vt:lpstr>
      <vt:lpstr>Scheduling Appointments</vt:lpstr>
      <vt:lpstr>We hope this was helpful.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Cranium Cafe</dc:title>
  <dc:creator>Mark</dc:creator>
  <cp:lastModifiedBy>Mark Canett</cp:lastModifiedBy>
  <cp:revision>7</cp:revision>
  <dcterms:modified xsi:type="dcterms:W3CDTF">2020-03-24T22:51:10Z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0x010100FE2AFD04A5E2824D865A2B8EDFA92C26</vt:lpwstr>
  </property>
  <property fmtid="{D5CDD505-2E9C-101B-9397-08002B2CF9AE}" pid="3" name="_dlc_DocIdItemGuid">
    <vt:lpwstr>f9e4fb22-8920-476e-915e-fe22ed1a1e92</vt:lpwstr>
  </property>
</Properties>
</file>